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858" r:id="rId2"/>
    <p:sldId id="857" r:id="rId3"/>
    <p:sldId id="859" r:id="rId4"/>
    <p:sldId id="925" r:id="rId5"/>
    <p:sldId id="926" r:id="rId6"/>
    <p:sldId id="927" r:id="rId7"/>
    <p:sldId id="928" r:id="rId8"/>
    <p:sldId id="929" r:id="rId9"/>
    <p:sldId id="930" r:id="rId10"/>
    <p:sldId id="931" r:id="rId11"/>
    <p:sldId id="932" r:id="rId12"/>
    <p:sldId id="933" r:id="rId13"/>
    <p:sldId id="934" r:id="rId14"/>
    <p:sldId id="935" r:id="rId15"/>
    <p:sldId id="936" r:id="rId16"/>
    <p:sldId id="937" r:id="rId17"/>
    <p:sldId id="938" r:id="rId18"/>
    <p:sldId id="939" r:id="rId19"/>
    <p:sldId id="940" r:id="rId20"/>
    <p:sldId id="941" r:id="rId21"/>
    <p:sldId id="942" r:id="rId22"/>
    <p:sldId id="943" r:id="rId23"/>
    <p:sldId id="944" r:id="rId24"/>
    <p:sldId id="945" r:id="rId25"/>
    <p:sldId id="946" r:id="rId26"/>
    <p:sldId id="947" r:id="rId27"/>
    <p:sldId id="948" r:id="rId28"/>
    <p:sldId id="949" r:id="rId29"/>
    <p:sldId id="950" r:id="rId30"/>
    <p:sldId id="951" r:id="rId31"/>
    <p:sldId id="952" r:id="rId32"/>
    <p:sldId id="953" r:id="rId33"/>
    <p:sldId id="954" r:id="rId34"/>
    <p:sldId id="955" r:id="rId35"/>
    <p:sldId id="956" r:id="rId36"/>
    <p:sldId id="957" r:id="rId37"/>
    <p:sldId id="964" r:id="rId38"/>
    <p:sldId id="959" r:id="rId39"/>
    <p:sldId id="960" r:id="rId40"/>
    <p:sldId id="961" r:id="rId41"/>
    <p:sldId id="962" r:id="rId42"/>
    <p:sldId id="963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.usenix.org/events/woot10/tech/full_papers/Aviv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6" y="2693988"/>
            <a:ext cx="8995528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18 – Program Design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Maybe even some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assword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MAX_LENGTH):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purpose of the code is a bit clearer!</a:t>
            </a:r>
          </a:p>
          <a:p>
            <a:pPr lvl="1"/>
            <a:r>
              <a:rPr lang="en-US" dirty="0" smtClean="0"/>
              <a:t>You can see how small, simple changes increase the readability of a piece of code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This is actually </a:t>
            </a:r>
            <a:r>
              <a:rPr lang="en-US" dirty="0"/>
              <a:t>part of </a:t>
            </a:r>
            <a:r>
              <a:rPr lang="en-US" dirty="0" smtClean="0"/>
              <a:t>a function that creates a list </a:t>
            </a:r>
            <a:r>
              <a:rPr lang="en-US" dirty="0"/>
              <a:t>of the </a:t>
            </a:r>
            <a:r>
              <a:rPr lang="en-US" dirty="0" smtClean="0"/>
              <a:t>passwords </a:t>
            </a:r>
            <a:r>
              <a:rPr lang="en-US" dirty="0"/>
              <a:t>for a swipe-based login </a:t>
            </a:r>
            <a:r>
              <a:rPr lang="en-US" dirty="0" smtClean="0"/>
              <a:t>system on an Android smart phone</a:t>
            </a:r>
          </a:p>
          <a:p>
            <a:pPr marL="742950" lvl="2" indent="-342900"/>
            <a:r>
              <a:rPr lang="en-US" dirty="0" smtClean="0"/>
              <a:t>Dr. Gibson wrote a paper on this, available </a:t>
            </a:r>
            <a:r>
              <a:rPr lang="en-US" dirty="0" smtClean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4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</a:p>
          <a:p>
            <a:pPr lvl="1"/>
            <a:r>
              <a:rPr lang="en-US" dirty="0" smtClean="0"/>
              <a:t>How to open a file</a:t>
            </a:r>
          </a:p>
          <a:p>
            <a:pPr lvl="2"/>
            <a:r>
              <a:rPr lang="en-US" sz="2800" dirty="0" smtClean="0"/>
              <a:t>For reading or writing</a:t>
            </a:r>
          </a:p>
          <a:p>
            <a:pPr lvl="1"/>
            <a:r>
              <a:rPr lang="en-US" dirty="0" smtClean="0"/>
              <a:t>How to write to a file</a:t>
            </a:r>
          </a:p>
          <a:p>
            <a:pPr lvl="1"/>
            <a:r>
              <a:rPr lang="en-US" dirty="0" smtClean="0"/>
              <a:t>How to close a file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join() </a:t>
            </a:r>
            <a:r>
              <a:rPr lang="en-US" dirty="0" smtClean="0"/>
              <a:t>function</a:t>
            </a:r>
            <a:endParaRPr lang="en-US" dirty="0"/>
          </a:p>
          <a:p>
            <a:endParaRPr lang="en-US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611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is an “Art”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it may sound pretentious, it’s true</a:t>
            </a:r>
          </a:p>
          <a:p>
            <a:endParaRPr lang="en-US" dirty="0"/>
          </a:p>
          <a:p>
            <a:r>
              <a:rPr lang="en-US" dirty="0" smtClean="0"/>
              <a:t>There are NO hard and fast rules for when a piece of code should be commented</a:t>
            </a:r>
          </a:p>
          <a:p>
            <a:pPr lvl="1"/>
            <a:r>
              <a:rPr lang="en-US" dirty="0" smtClean="0"/>
              <a:t>Only guidelines</a:t>
            </a:r>
          </a:p>
          <a:p>
            <a:pPr lvl="1"/>
            <a:r>
              <a:rPr lang="en-US" dirty="0" smtClean="0"/>
              <a:t>NOTE: This doesn’t apply to </a:t>
            </a:r>
            <a:r>
              <a:rPr lang="en-US" b="1" dirty="0" smtClean="0"/>
              <a:t>required</a:t>
            </a:r>
            <a:r>
              <a:rPr lang="en-US" dirty="0" smtClean="0"/>
              <a:t> comments </a:t>
            </a:r>
            <a:br>
              <a:rPr lang="en-US" dirty="0" smtClean="0"/>
            </a:br>
            <a:r>
              <a:rPr lang="en-US" dirty="0" smtClean="0"/>
              <a:t>like file headers and function headers!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 27000: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you did something you think was clever, comment that piece of code</a:t>
            </a:r>
          </a:p>
          <a:p>
            <a:pPr lvl="1"/>
            <a:r>
              <a:rPr lang="en-US" dirty="0" smtClean="0"/>
              <a:t>So that “future you” will understand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402" y="3789915"/>
            <a:ext cx="348187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This backslash symbol tells Python that the code will continue on the next line.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271447" y="3332715"/>
            <a:ext cx="457200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Don’t</a:t>
            </a:r>
            <a:r>
              <a:rPr lang="en-US" dirty="0" smtClean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endParaRPr lang="en-US" dirty="0"/>
          </a:p>
          <a:p>
            <a:r>
              <a:rPr lang="en-US" b="1" u="sng" dirty="0" smtClean="0"/>
              <a:t>Don’t</a:t>
            </a:r>
            <a:r>
              <a:rPr lang="en-US" dirty="0" smtClean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choice != 0: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“blocks” of code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tip and total (if a party is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large, set percentage to a minimum)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LARGE_PARTY):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percent = MIN_TIP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* percent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bill + tip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both lists, checking to see if each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is also in the prime list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num2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(num1 == num2):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prime and a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b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Fibonacci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2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u="sng" dirty="0" smtClean="0"/>
              <a:t>Do</a:t>
            </a:r>
            <a:r>
              <a:rPr lang="en-US" dirty="0" smtClean="0"/>
              <a:t> comment very abbreviated variables names </a:t>
            </a:r>
            <a:br>
              <a:rPr lang="en-US" dirty="0" smtClean="0"/>
            </a:br>
            <a:r>
              <a:rPr lang="en-US" dirty="0" smtClean="0"/>
              <a:t>(especially those used for constants)</a:t>
            </a:r>
          </a:p>
          <a:p>
            <a:pPr lvl="1"/>
            <a:r>
              <a:rPr lang="en-US" dirty="0" smtClean="0"/>
              <a:t>You can even put the comment at the end of the line!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1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5    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P1_MARK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P2_MARK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388352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</a:p>
        </p:txBody>
      </p:sp>
    </p:spTree>
    <p:extLst>
      <p:ext uri="{BB962C8B-B14F-4D97-AF65-F5344CB8AC3E}">
        <p14:creationId xmlns:p14="http://schemas.microsoft.com/office/powerpoint/2010/main" val="231540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Adaptability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</a:t>
            </a:r>
            <a:r>
              <a:rPr lang="en-US" dirty="0"/>
              <a:t>what a program is supposed to do evolves and changes as time goes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Well-written </a:t>
            </a:r>
            <a:r>
              <a:rPr lang="en-US" dirty="0"/>
              <a:t>flexible programs can be easily altered to do something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Rigid</a:t>
            </a:r>
            <a:r>
              <a:rPr lang="en-US" dirty="0"/>
              <a:t>, poorly written programs </a:t>
            </a:r>
            <a:r>
              <a:rPr lang="en-US" dirty="0" smtClean="0"/>
              <a:t>often take </a:t>
            </a:r>
            <a:r>
              <a:rPr lang="en-US" dirty="0"/>
              <a:t>a lot of work to </a:t>
            </a:r>
            <a:r>
              <a:rPr lang="en-US" dirty="0" smtClean="0"/>
              <a:t>modify</a:t>
            </a:r>
            <a:endParaRPr lang="en-US" dirty="0"/>
          </a:p>
          <a:p>
            <a:r>
              <a:rPr lang="en-US" dirty="0" smtClean="0"/>
              <a:t>When coding, keep in mind that </a:t>
            </a:r>
            <a:r>
              <a:rPr lang="en-US" dirty="0"/>
              <a:t>you might want to change </a:t>
            </a:r>
            <a:r>
              <a:rPr lang="en-US" dirty="0" smtClean="0"/>
              <a:t>or </a:t>
            </a:r>
            <a:r>
              <a:rPr lang="en-US" dirty="0"/>
              <a:t>extend something </a:t>
            </a:r>
            <a:r>
              <a:rPr lang="en-US" dirty="0" smtClean="0"/>
              <a:t>later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7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dirty="0" smtClean="0"/>
              <a:t>how we talked about not using “magic </a:t>
            </a:r>
            <a:r>
              <a:rPr lang="en-US" dirty="0"/>
              <a:t>numbers</a:t>
            </a:r>
            <a:r>
              <a:rPr lang="en-US" dirty="0" smtClean="0"/>
              <a:t>” (or strings) in our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12" y="3279648"/>
            <a:ext cx="3998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Bad: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10):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10)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5280" y="3279648"/>
            <a:ext cx="499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Good: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7739" y="5525353"/>
            <a:ext cx="32251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are not “magic” numbers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– why?</a:t>
            </a:r>
          </a:p>
        </p:txBody>
      </p:sp>
    </p:spTree>
    <p:extLst>
      <p:ext uri="{BB962C8B-B14F-4D97-AF65-F5344CB8AC3E}">
        <p14:creationId xmlns:p14="http://schemas.microsoft.com/office/powerpoint/2010/main" val="25971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909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Adaptability: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to be an even more flexible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11" y="3279648"/>
            <a:ext cx="47301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Better: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</a:p>
          <a:p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 =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(GRID_SIZE)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5280" y="3279648"/>
            <a:ext cx="499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Good: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temp = []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GRID_SIZE):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temp.append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0] *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GRID_SIZE)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</p:txBody>
      </p:sp>
    </p:spTree>
    <p:extLst>
      <p:ext uri="{BB962C8B-B14F-4D97-AF65-F5344CB8AC3E}">
        <p14:creationId xmlns:p14="http://schemas.microsoft.com/office/powerpoint/2010/main" val="31152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we will be given, or will ask for</a:t>
            </a:r>
          </a:p>
          <a:p>
            <a:pPr lvl="3"/>
            <a:endParaRPr lang="en-US" dirty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The steps we will take to reach our specific goal</a:t>
            </a:r>
          </a:p>
          <a:p>
            <a:pPr lvl="3"/>
            <a:endParaRPr lang="en-US" dirty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The final product that we will produce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4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apply the same principles of input, process, output to more complicated algorithms and programs</a:t>
            </a:r>
          </a:p>
          <a:p>
            <a:endParaRPr lang="en-US" dirty="0"/>
          </a:p>
          <a:p>
            <a:r>
              <a:rPr lang="en-US" dirty="0" smtClean="0"/>
              <a:t>There may be multiple sets of input/output, and we may perform more than one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55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when Designing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4880" cy="4156799"/>
          </a:xfrm>
        </p:spPr>
        <p:txBody>
          <a:bodyPr/>
          <a:lstStyle/>
          <a:p>
            <a:r>
              <a:rPr lang="en-US" dirty="0" smtClean="0"/>
              <a:t>What is the “big picture” problem?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sort of tasks do you need to handle?</a:t>
            </a:r>
          </a:p>
          <a:p>
            <a:pPr lvl="1"/>
            <a:r>
              <a:rPr lang="en-US" dirty="0" smtClean="0"/>
              <a:t>What functions would you make?</a:t>
            </a:r>
          </a:p>
          <a:p>
            <a:pPr lvl="1"/>
            <a:r>
              <a:rPr lang="en-US" dirty="0" smtClean="0"/>
              <a:t>How would they interact?</a:t>
            </a:r>
          </a:p>
          <a:p>
            <a:pPr lvl="1"/>
            <a:r>
              <a:rPr lang="en-US" dirty="0" smtClean="0"/>
              <a:t>What does each function take in and return?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your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A program that allows two human players to play battleship, alternating turns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Questions to consider: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What </a:t>
            </a:r>
            <a:r>
              <a:rPr lang="en-US" sz="3200" dirty="0"/>
              <a:t>do you want your board to look like?  How do you want the user to play, or to select where they’ll attack next?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program that </a:t>
            </a:r>
            <a:r>
              <a:rPr lang="en-US" sz="3200" dirty="0" smtClean="0"/>
              <a:t>lists all of the possibilities for classes that the students needs (or wants) and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recommends </a:t>
            </a:r>
            <a:r>
              <a:rPr lang="en-US" sz="3200" dirty="0"/>
              <a:t>classes to take based on availability, how often the class is offered, and the professor’s rating</a:t>
            </a:r>
          </a:p>
          <a:p>
            <a:endParaRPr lang="en-US" dirty="0" smtClean="0"/>
          </a:p>
          <a:p>
            <a:r>
              <a:rPr lang="en-US" dirty="0" smtClean="0"/>
              <a:t>Spend a few minutes brainstorming now</a:t>
            </a:r>
          </a:p>
          <a:p>
            <a:pPr lvl="1"/>
            <a:r>
              <a:rPr lang="en-US" dirty="0" smtClean="0"/>
              <a:t>“Big picture” problem</a:t>
            </a:r>
          </a:p>
          <a:p>
            <a:pPr lvl="1"/>
            <a:r>
              <a:rPr lang="en-US" dirty="0" smtClean="0"/>
              <a:t>Tasks that need to be handled</a:t>
            </a:r>
          </a:p>
          <a:p>
            <a:pPr lvl="1"/>
            <a:r>
              <a:rPr lang="en-US" dirty="0" smtClean="0"/>
              <a:t>What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looks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2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that allows two human players to play battleship, alternating turns</a:t>
            </a:r>
          </a:p>
          <a:p>
            <a:r>
              <a:rPr lang="en-US" dirty="0" smtClean="0"/>
              <a:t>Design choices to </a:t>
            </a:r>
            <a:r>
              <a:rPr lang="en-US" dirty="0"/>
              <a:t>consider:</a:t>
            </a:r>
          </a:p>
          <a:p>
            <a:pPr lvl="1"/>
            <a:r>
              <a:rPr lang="en-US" dirty="0"/>
              <a:t>What do you want your board to look </a:t>
            </a:r>
            <a:r>
              <a:rPr lang="en-US" dirty="0" smtClean="0"/>
              <a:t>like?</a:t>
            </a:r>
            <a:endParaRPr lang="en-US" sz="2800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want the user to play, or to select where they’ll attack next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are you going to store the board?</a:t>
            </a:r>
          </a:p>
          <a:p>
            <a:pPr lvl="1"/>
            <a:r>
              <a:rPr lang="en-US" dirty="0" smtClean="0"/>
              <a:t>What functions will you need?</a:t>
            </a:r>
          </a:p>
          <a:p>
            <a:pPr lvl="1"/>
            <a:r>
              <a:rPr lang="en-US" dirty="0" smtClean="0"/>
              <a:t>What constants will you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39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your program in small increments</a:t>
            </a:r>
          </a:p>
          <a:p>
            <a:pPr lvl="3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Program a small piece of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and test your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Ensure the recently written code 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Address any errors and fix any bugs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to step 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35971" cy="4517689"/>
          </a:xfrm>
        </p:spPr>
        <p:txBody>
          <a:bodyPr/>
          <a:lstStyle/>
          <a:p>
            <a:r>
              <a:rPr lang="en-US" dirty="0"/>
              <a:t>To discuss the details of “good code</a:t>
            </a:r>
            <a:r>
              <a:rPr lang="en-US" dirty="0" smtClean="0"/>
              <a:t>”</a:t>
            </a:r>
          </a:p>
          <a:p>
            <a:pPr lvl="1"/>
            <a:r>
              <a:rPr lang="en-US" sz="3200" dirty="0" smtClean="0"/>
              <a:t>Readability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r>
              <a:rPr lang="en-US" dirty="0" smtClean="0"/>
              <a:t>To learn the “rules” of commenting</a:t>
            </a:r>
          </a:p>
          <a:p>
            <a:r>
              <a:rPr lang="en-US" dirty="0" smtClean="0"/>
              <a:t>To </a:t>
            </a:r>
            <a:r>
              <a:rPr lang="en-US" dirty="0"/>
              <a:t>learn how to design a program</a:t>
            </a:r>
          </a:p>
          <a:p>
            <a:r>
              <a:rPr lang="en-US" dirty="0" smtClean="0"/>
              <a:t>To </a:t>
            </a:r>
            <a:r>
              <a:rPr lang="en-US" dirty="0"/>
              <a:t>learn more about </a:t>
            </a:r>
            <a:r>
              <a:rPr lang="en-US" dirty="0" smtClean="0"/>
              <a:t>Incremental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1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Why Use Incremental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development:</a:t>
            </a:r>
            <a:endParaRPr lang="en-US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a large project more </a:t>
            </a:r>
            <a:r>
              <a:rPr lang="en-US" sz="3200" dirty="0" smtClean="0"/>
              <a:t>manageable</a:t>
            </a:r>
            <a:endParaRPr lang="en-US" dirty="0"/>
          </a:p>
          <a:p>
            <a:pPr lvl="1"/>
            <a:r>
              <a:rPr lang="en-US" sz="3200" dirty="0" smtClean="0"/>
              <a:t>Leads </a:t>
            </a:r>
            <a:r>
              <a:rPr lang="en-US" sz="3200" dirty="0"/>
              <a:t>to </a:t>
            </a:r>
            <a:r>
              <a:rPr lang="en-US" sz="3200" dirty="0" smtClean="0"/>
              <a:t>higher </a:t>
            </a:r>
            <a:r>
              <a:rPr lang="en-US" sz="3200" dirty="0"/>
              <a:t>quality </a:t>
            </a:r>
            <a:r>
              <a:rPr lang="en-US" sz="3200" dirty="0" smtClean="0"/>
              <a:t>code</a:t>
            </a:r>
            <a:endParaRPr lang="en-US" sz="3200" dirty="0"/>
          </a:p>
          <a:p>
            <a:pPr lvl="1"/>
            <a:r>
              <a:rPr lang="en-US" sz="3200" dirty="0" smtClean="0"/>
              <a:t>Makes </a:t>
            </a:r>
            <a:r>
              <a:rPr lang="en-US" sz="3200" dirty="0"/>
              <a:t>it easier to find and correct </a:t>
            </a:r>
            <a:r>
              <a:rPr lang="en-US" sz="3200" dirty="0" smtClean="0"/>
              <a:t>errors</a:t>
            </a:r>
          </a:p>
          <a:p>
            <a:pPr lvl="1"/>
            <a:r>
              <a:rPr lang="en-US" sz="3200" dirty="0"/>
              <a:t>Is faster for large projects</a:t>
            </a:r>
          </a:p>
          <a:p>
            <a:pPr lvl="2"/>
            <a:r>
              <a:rPr lang="en-US" sz="2800" dirty="0" smtClean="0"/>
              <a:t>May seem like you’re taking longer since you test at each step, but faster in the long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code is easy...</a:t>
            </a:r>
          </a:p>
          <a:p>
            <a:r>
              <a:rPr lang="en-US" dirty="0" smtClean="0"/>
              <a:t>Writing code that works correctly is HARD</a:t>
            </a:r>
          </a:p>
          <a:p>
            <a:pPr lvl="3"/>
            <a:endParaRPr lang="en-US" dirty="0" smtClean="0"/>
          </a:p>
          <a:p>
            <a:r>
              <a:rPr lang="en-US" dirty="0"/>
              <a:t>Sometimes the hardest part of debugging is finding out </a:t>
            </a:r>
            <a:r>
              <a:rPr lang="en-US" i="1" dirty="0"/>
              <a:t>where</a:t>
            </a:r>
            <a:r>
              <a:rPr lang="en-US" dirty="0"/>
              <a:t> the error is coming from</a:t>
            </a:r>
          </a:p>
          <a:p>
            <a:pPr lvl="1"/>
            <a:r>
              <a:rPr lang="en-US" dirty="0"/>
              <a:t>And solving it is the easy </a:t>
            </a:r>
            <a:r>
              <a:rPr lang="en-US" dirty="0" smtClean="0"/>
              <a:t>part (sometimes</a:t>
            </a:r>
            <a:r>
              <a:rPr lang="en-US" dirty="0"/>
              <a:t>!)</a:t>
            </a:r>
          </a:p>
          <a:p>
            <a:r>
              <a:rPr lang="en-US" dirty="0" smtClean="0"/>
              <a:t>If you only wrote one function, you can start by looking there for the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Project 2 out on Blackboard</a:t>
            </a:r>
          </a:p>
          <a:p>
            <a:pPr lvl="1"/>
            <a:r>
              <a:rPr lang="en-US" dirty="0" smtClean="0"/>
              <a:t>Design due Friday, April 14th @ 8:59:59 PM</a:t>
            </a:r>
          </a:p>
          <a:p>
            <a:pPr lvl="1"/>
            <a:r>
              <a:rPr lang="en-US" dirty="0" smtClean="0"/>
              <a:t>Project due </a:t>
            </a:r>
            <a:r>
              <a:rPr lang="en-US" dirty="0"/>
              <a:t>Friday, April </a:t>
            </a:r>
            <a:r>
              <a:rPr lang="en-US" dirty="0" smtClean="0"/>
              <a:t>21st </a:t>
            </a:r>
            <a:r>
              <a:rPr lang="en-US" dirty="0"/>
              <a:t>@ 8:59:59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Uses 3D lists and file I/O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dirty="0" smtClean="0"/>
              <a:t>Friday, May 19th from 6 to 8 PM</a:t>
            </a:r>
          </a:p>
          <a:p>
            <a:r>
              <a:rPr lang="en-US" dirty="0" smtClean="0"/>
              <a:t>Survey #2 will be coming out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8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</a:t>
            </a:r>
            <a:r>
              <a:rPr lang="en-US" dirty="0" smtClean="0"/>
              <a:t>all to </a:t>
            </a:r>
            <a:r>
              <a:rPr lang="en-US" dirty="0"/>
              <a:t>get in while writing </a:t>
            </a:r>
            <a:r>
              <a:rPr lang="en-US" dirty="0" smtClean="0"/>
              <a:t>code</a:t>
            </a:r>
          </a:p>
          <a:p>
            <a:pPr lvl="1"/>
            <a:r>
              <a:rPr lang="en-US" sz="3200" dirty="0" smtClean="0"/>
              <a:t>What are some of them?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two main reasons for </a:t>
            </a:r>
            <a:r>
              <a:rPr lang="en-US" dirty="0" smtClean="0"/>
              <a:t>these habits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eadability</a:t>
            </a:r>
          </a:p>
          <a:p>
            <a:pPr lvl="1"/>
            <a:r>
              <a:rPr lang="en-US" sz="3200" dirty="0" smtClean="0"/>
              <a:t>Adaptability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“Good Code” –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</a:t>
            </a:r>
            <a:r>
              <a:rPr lang="en-US" dirty="0" smtClean="0"/>
              <a:t>both for </a:t>
            </a:r>
            <a:r>
              <a:rPr lang="en-US" dirty="0"/>
              <a:t>your sanity and </a:t>
            </a:r>
            <a:r>
              <a:rPr lang="en-US" dirty="0" smtClean="0"/>
              <a:t>anyone else’s</a:t>
            </a:r>
          </a:p>
          <a:p>
            <a:pPr lvl="1"/>
            <a:r>
              <a:rPr lang="en-US" dirty="0" smtClean="0"/>
              <a:t>Your TA’s sanity is important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</a:t>
            </a:r>
            <a:r>
              <a:rPr lang="en-US" dirty="0" smtClean="0"/>
              <a:t>to look at it a </a:t>
            </a:r>
            <a:r>
              <a:rPr lang="en-US" dirty="0"/>
              <a:t>year </a:t>
            </a:r>
            <a:r>
              <a:rPr lang="en-US" u="sng" dirty="0"/>
              <a:t>later</a:t>
            </a:r>
          </a:p>
          <a:p>
            <a:pPr lvl="1"/>
            <a:r>
              <a:rPr lang="en-US" dirty="0"/>
              <a:t>Have </a:t>
            </a:r>
            <a:r>
              <a:rPr lang="en-US" u="sng" dirty="0"/>
              <a:t>other people</a:t>
            </a:r>
            <a:r>
              <a:rPr lang="en-US" dirty="0"/>
              <a:t> read </a:t>
            </a:r>
            <a:r>
              <a:rPr lang="en-US" dirty="0" smtClean="0"/>
              <a:t>and understand your 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readability of your code can be accomplished in a number of ways</a:t>
            </a:r>
          </a:p>
          <a:p>
            <a:pPr lvl="1"/>
            <a:r>
              <a:rPr lang="en-US" dirty="0" smtClean="0"/>
              <a:t>Comments</a:t>
            </a:r>
            <a:endParaRPr lang="en-US" dirty="0"/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</a:t>
            </a:r>
            <a:r>
              <a:rPr lang="en-US" dirty="0" smtClean="0"/>
              <a:t>consistent naming </a:t>
            </a:r>
            <a:r>
              <a:rPr lang="en-US" dirty="0"/>
              <a:t>conventions</a:t>
            </a:r>
          </a:p>
          <a:p>
            <a:pPr lvl="1"/>
            <a:r>
              <a:rPr lang="en-US" dirty="0" smtClean="0"/>
              <a:t>Programming language </a:t>
            </a:r>
            <a:r>
              <a:rPr lang="en-US" dirty="0"/>
              <a:t>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(p, c):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4):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 &gt;= 9):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CONTINUES...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There isn’t much information to go on, is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5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19837</TotalTime>
  <Words>1815</Words>
  <Application>Microsoft Office PowerPoint</Application>
  <PresentationFormat>On-screen Show (4:3)</PresentationFormat>
  <Paragraphs>392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18 – Program Design (Continued)</vt:lpstr>
      <vt:lpstr>Last Class We Covered</vt:lpstr>
      <vt:lpstr>Any Questions from Last Time?</vt:lpstr>
      <vt:lpstr>Today’s Objectives</vt:lpstr>
      <vt:lpstr>Motivation</vt:lpstr>
      <vt:lpstr>“Good Code” – Readability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Solving Problems</vt:lpstr>
      <vt:lpstr>Simple Algorithms</vt:lpstr>
      <vt:lpstr>More Complicated Algorithms</vt:lpstr>
      <vt:lpstr>Design Example</vt:lpstr>
      <vt:lpstr>Questions when Designing</vt:lpstr>
      <vt:lpstr>In-Class Example</vt:lpstr>
      <vt:lpstr>In-Class Example</vt:lpstr>
      <vt:lpstr>Incremental Development</vt:lpstr>
      <vt:lpstr>What is Incremental Development?</vt:lpstr>
      <vt:lpstr>Why Use Incremental Development?</vt:lpstr>
      <vt:lpstr>Debugging Woes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263</cp:revision>
  <dcterms:created xsi:type="dcterms:W3CDTF">2014-05-05T14:25:42Z</dcterms:created>
  <dcterms:modified xsi:type="dcterms:W3CDTF">2017-04-25T03:12:00Z</dcterms:modified>
</cp:coreProperties>
</file>